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  <p:sldMasterId id="2147483663" r:id="rId2"/>
  </p:sldMasterIdLst>
  <p:notesMasterIdLst>
    <p:notesMasterId r:id="rId30"/>
  </p:notesMasterIdLst>
  <p:sldIdLst>
    <p:sldId id="256" r:id="rId3"/>
    <p:sldId id="257" r:id="rId4"/>
    <p:sldId id="300" r:id="rId5"/>
    <p:sldId id="291" r:id="rId6"/>
    <p:sldId id="289" r:id="rId7"/>
    <p:sldId id="292" r:id="rId8"/>
    <p:sldId id="294" r:id="rId9"/>
    <p:sldId id="295" r:id="rId10"/>
    <p:sldId id="297" r:id="rId11"/>
    <p:sldId id="293" r:id="rId12"/>
    <p:sldId id="296" r:id="rId13"/>
    <p:sldId id="298" r:id="rId14"/>
    <p:sldId id="302" r:id="rId15"/>
    <p:sldId id="299" r:id="rId16"/>
    <p:sldId id="301" r:id="rId17"/>
    <p:sldId id="303" r:id="rId18"/>
    <p:sldId id="313" r:id="rId19"/>
    <p:sldId id="312" r:id="rId20"/>
    <p:sldId id="309" r:id="rId21"/>
    <p:sldId id="307" r:id="rId22"/>
    <p:sldId id="308" r:id="rId23"/>
    <p:sldId id="310" r:id="rId24"/>
    <p:sldId id="304" r:id="rId25"/>
    <p:sldId id="314" r:id="rId26"/>
    <p:sldId id="305" r:id="rId27"/>
    <p:sldId id="311" r:id="rId28"/>
    <p:sldId id="280" r:id="rId29"/>
  </p:sldIdLst>
  <p:sldSz cx="9144000" cy="5143500" type="screen16x9"/>
  <p:notesSz cx="6858000" cy="9144000"/>
  <p:embeddedFontLst>
    <p:embeddedFont>
      <p:font typeface="Oswald" panose="020B0604020202020204" charset="0"/>
      <p:regular r:id="rId31"/>
      <p:bold r:id="rId32"/>
    </p:embeddedFont>
    <p:embeddedFont>
      <p:font typeface="Roboto Condense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EFD30F-3D40-43CC-81B6-6FAB54DBE4E1}">
  <a:tblStyle styleId="{99EFD30F-3D40-43CC-81B6-6FAB54DBE4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3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00563f45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g7000563f45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648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5548375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310091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000563f45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7000563f45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107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0825300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8420951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000563f45_2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7000563f45_2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dirty="0"/>
              <a:t>Courbe roc: on varie le seuil entre 0 et 1 avec un pas de 0,05 et on regarde le nombre de mauvaise </a:t>
            </a:r>
            <a:r>
              <a:rPr lang="fr-FR" dirty="0" err="1"/>
              <a:t>classificatons</a:t>
            </a:r>
            <a:r>
              <a:rPr lang="fr-FR" dirty="0"/>
              <a:t> 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000563f45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7000563f45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Before</a:t>
            </a:r>
            <a:r>
              <a:rPr lang="fr-FR" dirty="0"/>
              <a:t> 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131721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Before</a:t>
            </a:r>
            <a:r>
              <a:rPr lang="fr-FR" dirty="0"/>
              <a:t> k=0 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: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Note the lists above contain only the image names and</a:t>
            </a:r>
            <a:r>
              <a:rPr lang="en-US" dirty="0"/>
              <a:t> 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actual images are loaded and yielded below in batches, Below we prepare a batch of data points and yield the batch</a:t>
            </a:r>
            <a:r>
              <a:rPr lang="en-US" dirty="0"/>
              <a:t> 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 each batch we load "</a:t>
            </a:r>
            <a:r>
              <a:rPr lang="en-US" sz="1100" b="0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batch_size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" number of image pairs, These images are then removed from the original set so that</a:t>
            </a:r>
            <a:r>
              <a:rPr lang="en-US" dirty="0"/>
              <a:t> 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# they are not added again in the next batch.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02669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701440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40384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000563f45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7000563f45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502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002079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000563f45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7000563f45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7412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4BB5D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5609677" y="2185857"/>
            <a:ext cx="3534593" cy="3432795"/>
            <a:chOff x="6172209" y="2656118"/>
            <a:chExt cx="2971745" cy="2886157"/>
          </a:xfrm>
        </p:grpSpPr>
        <p:sp>
          <p:nvSpPr>
            <p:cNvPr id="56" name="Google Shape;56;p14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4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61" name="Google Shape;61;p14"/>
          <p:cNvGrpSpPr/>
          <p:nvPr/>
        </p:nvGrpSpPr>
        <p:grpSpPr>
          <a:xfrm>
            <a:off x="-22" y="-324555"/>
            <a:ext cx="3068565" cy="1910899"/>
            <a:chOff x="-32" y="-215971"/>
            <a:chExt cx="2163551" cy="1347316"/>
          </a:xfrm>
        </p:grpSpPr>
        <p:sp>
          <p:nvSpPr>
            <p:cNvPr id="62" name="Google Shape;62;p14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67" name="Google Shape;67;p14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9900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5"/>
          <p:cNvGrpSpPr/>
          <p:nvPr/>
        </p:nvGrpSpPr>
        <p:grpSpPr>
          <a:xfrm>
            <a:off x="6172209" y="2656118"/>
            <a:ext cx="2971745" cy="2886157"/>
            <a:chOff x="6172209" y="2656118"/>
            <a:chExt cx="2971745" cy="2886157"/>
          </a:xfrm>
        </p:grpSpPr>
        <p:sp>
          <p:nvSpPr>
            <p:cNvPr id="70" name="Google Shape;70;p15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5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75" name="Google Shape;75;p15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76" name="Google Shape;76;p15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5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5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5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81" name="Google Shape;81;p15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6"/>
          <p:cNvGrpSpPr/>
          <p:nvPr/>
        </p:nvGrpSpPr>
        <p:grpSpPr>
          <a:xfrm>
            <a:off x="6172209" y="2656118"/>
            <a:ext cx="2971745" cy="2886157"/>
            <a:chOff x="6172209" y="2656118"/>
            <a:chExt cx="2971745" cy="2886157"/>
          </a:xfrm>
        </p:grpSpPr>
        <p:sp>
          <p:nvSpPr>
            <p:cNvPr id="86" name="Google Shape;86;p16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6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6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6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91" name="Google Shape;91;p16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92" name="Google Shape;92;p16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6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97" name="Google Shape;97;p16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 i="0" u="none" strike="noStrike" cap="non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 i="0" u="none" strike="noStrike" cap="non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 i="0" u="none" strike="noStrike" cap="non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 i="0" u="none" strike="noStrike" cap="non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 i="0" u="none" strike="noStrike" cap="non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 i="0" u="none" strike="noStrike" cap="non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 i="0" u="none" strike="noStrike" cap="non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 i="0" u="none" strike="noStrike" cap="non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 i="0" u="none" strike="noStrike" cap="non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»"/>
              <a:defRPr sz="2000" b="0" i="0" u="none" strike="noStrike" cap="non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⋄"/>
              <a:defRPr sz="2000" b="0" i="0" u="none" strike="noStrike" cap="non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 b="0" i="0" u="none" strike="noStrike" cap="non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 b="0" i="0" u="none" strike="noStrike" cap="non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 b="0" i="0" u="none" strike="noStrike" cap="non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 b="0" i="0" u="none" strike="noStrike" cap="non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●"/>
              <a:defRPr sz="2000" b="0" i="0" u="none" strike="noStrike" cap="non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○"/>
              <a:defRPr sz="2000" b="0" i="0" u="none" strike="noStrike" cap="non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■"/>
              <a:defRPr sz="2000" b="0" i="0" u="none" strike="noStrike" cap="non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ctrTitle"/>
          </p:nvPr>
        </p:nvSpPr>
        <p:spPr>
          <a:xfrm>
            <a:off x="699750" y="1323900"/>
            <a:ext cx="7744500" cy="24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fr" sz="4400" dirty="0"/>
              <a:t>Offline Signature Verification with Convolutional Neural Networks</a:t>
            </a:r>
            <a:endParaRPr sz="4400" dirty="0"/>
          </a:p>
        </p:txBody>
      </p:sp>
      <p:sp>
        <p:nvSpPr>
          <p:cNvPr id="3" name="Google Shape;102;p17">
            <a:extLst>
              <a:ext uri="{FF2B5EF4-FFF2-40B4-BE49-F238E27FC236}">
                <a16:creationId xmlns:a16="http://schemas.microsoft.com/office/drawing/2014/main" id="{339CFB67-EB6B-4B14-A212-5591A918D845}"/>
              </a:ext>
            </a:extLst>
          </p:cNvPr>
          <p:cNvSpPr txBox="1">
            <a:spLocks/>
          </p:cNvSpPr>
          <p:nvPr/>
        </p:nvSpPr>
        <p:spPr>
          <a:xfrm>
            <a:off x="915945" y="3622159"/>
            <a:ext cx="2493562" cy="8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Oswald"/>
              <a:buNone/>
              <a:defRPr sz="50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Oswald"/>
              <a:buNone/>
              <a:defRPr sz="50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Oswald"/>
              <a:buNone/>
              <a:defRPr sz="50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Oswald"/>
              <a:buNone/>
              <a:defRPr sz="50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Oswald"/>
              <a:buNone/>
              <a:defRPr sz="50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Oswald"/>
              <a:buNone/>
              <a:defRPr sz="50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Oswald"/>
              <a:buNone/>
              <a:defRPr sz="50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Oswald"/>
              <a:buNone/>
              <a:defRPr sz="50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Oswald"/>
              <a:buNone/>
              <a:defRPr sz="50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Fatma BOUZGHAIA</a:t>
            </a: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Marouane KACHOURI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23524E-5183-436A-817A-D2704AF2AFFB}"/>
              </a:ext>
            </a:extLst>
          </p:cNvPr>
          <p:cNvSpPr/>
          <p:nvPr/>
        </p:nvSpPr>
        <p:spPr>
          <a:xfrm>
            <a:off x="3516875" y="0"/>
            <a:ext cx="222368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Training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976755-1A2B-4BC0-9A7C-6620F12788F3}"/>
              </a:ext>
            </a:extLst>
          </p:cNvPr>
          <p:cNvSpPr/>
          <p:nvPr/>
        </p:nvSpPr>
        <p:spPr>
          <a:xfrm>
            <a:off x="53164" y="3704991"/>
            <a:ext cx="44656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/>
              <a:t>Nous avons entrainé le modèle avec la condition de s’arrêter si la « validation </a:t>
            </a:r>
            <a:r>
              <a:rPr lang="fr-FR" sz="1200" dirty="0" err="1"/>
              <a:t>loss</a:t>
            </a:r>
            <a:r>
              <a:rPr lang="fr-FR" sz="1200" dirty="0"/>
              <a:t> » ne diminue pas au bout de 12 époques consécutives. Le modèle s’est arrêté donc à l’époque n°17. Nous enregistrons après chaque époque les poids déduis par cette dernière et nous avons obtenu la « validation </a:t>
            </a:r>
            <a:r>
              <a:rPr lang="fr-FR" sz="1200" dirty="0" err="1"/>
              <a:t>loss</a:t>
            </a:r>
            <a:r>
              <a:rPr lang="fr-FR" sz="1200" dirty="0"/>
              <a:t> » la plus petite pendant l’époque n°5.</a:t>
            </a:r>
            <a:endParaRPr lang="en" sz="120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B4E1A1D-A383-432B-88BC-B777B73C1F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69" t="20534" r="22016" b="7114"/>
          <a:stretch/>
        </p:blipFill>
        <p:spPr>
          <a:xfrm>
            <a:off x="4735043" y="769427"/>
            <a:ext cx="4465691" cy="349402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29B8F084-0FAA-46C3-84FC-93BBEF3285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81" t="46217" r="23179"/>
          <a:stretch/>
        </p:blipFill>
        <p:spPr>
          <a:xfrm>
            <a:off x="-56697" y="769427"/>
            <a:ext cx="4685415" cy="276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7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1EB1C12-846B-462C-B206-5168CE5533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98" t="23291" r="35815" b="6977"/>
          <a:stretch/>
        </p:blipFill>
        <p:spPr>
          <a:xfrm>
            <a:off x="1492101" y="1054448"/>
            <a:ext cx="5971954" cy="4089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5FD533-EEAA-4927-B564-483E2BE6A6CD}"/>
              </a:ext>
            </a:extLst>
          </p:cNvPr>
          <p:cNvSpPr/>
          <p:nvPr/>
        </p:nvSpPr>
        <p:spPr>
          <a:xfrm>
            <a:off x="2339154" y="167894"/>
            <a:ext cx="44656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/>
              <a:t>Nous remarquons que durant l’entrainement, la « </a:t>
            </a:r>
            <a:r>
              <a:rPr lang="fr-FR" sz="1200" dirty="0" err="1"/>
              <a:t>loss</a:t>
            </a:r>
            <a:r>
              <a:rPr lang="fr-FR" sz="1200" dirty="0"/>
              <a:t> </a:t>
            </a:r>
            <a:r>
              <a:rPr lang="fr-FR" sz="1200" dirty="0" err="1"/>
              <a:t>function</a:t>
            </a:r>
            <a:r>
              <a:rPr lang="fr-FR" sz="1200" dirty="0"/>
              <a:t> » continue de diminuer pour chaque époque mais la « validation </a:t>
            </a:r>
            <a:r>
              <a:rPr lang="fr-FR" sz="1200" dirty="0" err="1"/>
              <a:t>accuracy</a:t>
            </a:r>
            <a:r>
              <a:rPr lang="fr-FR" sz="1200" dirty="0"/>
              <a:t> » atteint un pic pour la cinquième époque puis oscille entre des valeurs inférieures au pic.</a:t>
            </a:r>
            <a:endParaRPr lang="en" sz="1200" dirty="0"/>
          </a:p>
        </p:txBody>
      </p:sp>
    </p:spTree>
    <p:extLst>
      <p:ext uri="{BB962C8B-B14F-4D97-AF65-F5344CB8AC3E}">
        <p14:creationId xmlns:p14="http://schemas.microsoft.com/office/powerpoint/2010/main" val="3355619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44CB6AB-21C5-49D4-B04C-54395280AFF7}"/>
              </a:ext>
            </a:extLst>
          </p:cNvPr>
          <p:cNvSpPr/>
          <p:nvPr/>
        </p:nvSpPr>
        <p:spPr>
          <a:xfrm>
            <a:off x="3987355" y="0"/>
            <a:ext cx="128272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Test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3FCE6BB-D4A7-449F-B7F0-B4E525A74276}"/>
              </a:ext>
            </a:extLst>
          </p:cNvPr>
          <p:cNvSpPr txBox="1"/>
          <p:nvPr/>
        </p:nvSpPr>
        <p:spPr>
          <a:xfrm>
            <a:off x="1105785" y="2571750"/>
            <a:ext cx="66347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Nous avons testé sur les bases GPDS960bw300, BHSig260: Hindi et BHSing260: Bengali. Pour chacune des bases, nous avons testé sur les signatures de 20 personnes avec toutes les combinaisons possibles en considérant 24 signatures « </a:t>
            </a:r>
            <a:r>
              <a:rPr lang="fr-FR" sz="1800" dirty="0" err="1"/>
              <a:t>forged</a:t>
            </a:r>
            <a:r>
              <a:rPr lang="fr-FR" sz="1800" dirty="0"/>
              <a:t> » parmi les 30 signatures de chaque personne soit 11520 paires de test au total.</a:t>
            </a:r>
            <a:endParaRPr lang="en" sz="1800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75A2078-2073-4AA6-83D7-E7FB77B7D2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8" t="35418" r="41163" b="58105"/>
          <a:stretch/>
        </p:blipFill>
        <p:spPr>
          <a:xfrm>
            <a:off x="128200" y="1729563"/>
            <a:ext cx="8887600" cy="58833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E2823D7-0764-4E72-A82B-B46A8FF4AA34}"/>
              </a:ext>
            </a:extLst>
          </p:cNvPr>
          <p:cNvSpPr txBox="1"/>
          <p:nvPr/>
        </p:nvSpPr>
        <p:spPr>
          <a:xfrm>
            <a:off x="877195" y="1023293"/>
            <a:ext cx="7503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Nous utilisons les poids appris dans l’époque avec la plus petite « validation </a:t>
            </a:r>
            <a:r>
              <a:rPr lang="fr-FR" sz="1800" dirty="0" err="1"/>
              <a:t>loss</a:t>
            </a:r>
            <a:r>
              <a:rPr lang="fr-FR" sz="1800" dirty="0"/>
              <a:t> » c’est-à-dire la meilleure validation </a:t>
            </a:r>
            <a:r>
              <a:rPr lang="fr-FR" sz="1800" dirty="0" err="1"/>
              <a:t>accuracy</a:t>
            </a:r>
            <a:r>
              <a:rPr lang="fr-FR" sz="1800" dirty="0"/>
              <a:t> 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1373331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44CB6AB-21C5-49D4-B04C-54395280AFF7}"/>
              </a:ext>
            </a:extLst>
          </p:cNvPr>
          <p:cNvSpPr/>
          <p:nvPr/>
        </p:nvSpPr>
        <p:spPr>
          <a:xfrm>
            <a:off x="5498523" y="406306"/>
            <a:ext cx="344196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Test </a:t>
            </a:r>
            <a:r>
              <a:rPr lang="fr-FR" sz="28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results</a:t>
            </a:r>
            <a:r>
              <a:rPr lang="fr-FR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Bengali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5EC4478-16E0-41AE-85A3-8EB82C7B31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13" r="54419" b="8492"/>
          <a:stretch/>
        </p:blipFill>
        <p:spPr>
          <a:xfrm>
            <a:off x="0" y="929526"/>
            <a:ext cx="4841359" cy="415797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5E8A34C-63BD-4A99-9D45-9BCE3BCEC3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8" t="20810" r="59302" b="7941"/>
          <a:stretch/>
        </p:blipFill>
        <p:spPr>
          <a:xfrm>
            <a:off x="4960401" y="929526"/>
            <a:ext cx="4183599" cy="415797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DB4EE89-5EA4-4C7A-BEE0-D5F945820399}"/>
              </a:ext>
            </a:extLst>
          </p:cNvPr>
          <p:cNvSpPr/>
          <p:nvPr/>
        </p:nvSpPr>
        <p:spPr>
          <a:xfrm>
            <a:off x="1484474" y="411029"/>
            <a:ext cx="325762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Test </a:t>
            </a:r>
            <a:r>
              <a:rPr lang="fr-FR" sz="28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results</a:t>
            </a:r>
            <a:r>
              <a:rPr lang="fr-FR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GPDS</a:t>
            </a:r>
          </a:p>
        </p:txBody>
      </p:sp>
    </p:spTree>
    <p:extLst>
      <p:ext uri="{BB962C8B-B14F-4D97-AF65-F5344CB8AC3E}">
        <p14:creationId xmlns:p14="http://schemas.microsoft.com/office/powerpoint/2010/main" val="3062052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DC4C24-C739-4EC0-B88E-9E5447E541E8}"/>
              </a:ext>
            </a:extLst>
          </p:cNvPr>
          <p:cNvSpPr/>
          <p:nvPr/>
        </p:nvSpPr>
        <p:spPr>
          <a:xfrm>
            <a:off x="3364794" y="158538"/>
            <a:ext cx="332174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Test </a:t>
            </a:r>
            <a:r>
              <a:rPr lang="fr-FR" sz="44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Results</a:t>
            </a:r>
            <a:endParaRPr lang="fr-FR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F4EEF15E-1D73-4E22-946C-49DC634A10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749531"/>
              </p:ext>
            </p:extLst>
          </p:nvPr>
        </p:nvGraphicFramePr>
        <p:xfrm>
          <a:off x="1282995" y="1617183"/>
          <a:ext cx="6096000" cy="1483360"/>
        </p:xfrm>
        <a:graphic>
          <a:graphicData uri="http://schemas.openxmlformats.org/drawingml/2006/table">
            <a:tbl>
              <a:tblPr firstRow="1" bandRow="1">
                <a:tableStyleId>{99EFD30F-3D40-43CC-81B6-6FAB54DBE4E1}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48826848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9298462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096401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Accuracy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Threshold</a:t>
                      </a:r>
                      <a:endParaRPr lang="e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829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BHSig260: Hindi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80,74%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0,55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907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BHSig260: Bengali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59,81%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0,48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490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GPDS960bw300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53,04%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0,47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305232"/>
                  </a:ext>
                </a:extLst>
              </a:tr>
            </a:tbl>
          </a:graphicData>
        </a:graphic>
      </p:graphicFrame>
      <p:sp>
        <p:nvSpPr>
          <p:cNvPr id="6" name="ZoneTexte 5">
            <a:extLst>
              <a:ext uri="{FF2B5EF4-FFF2-40B4-BE49-F238E27FC236}">
                <a16:creationId xmlns:a16="http://schemas.microsoft.com/office/drawing/2014/main" id="{52C6403A-2469-49CD-92F7-C1837ED39576}"/>
              </a:ext>
            </a:extLst>
          </p:cNvPr>
          <p:cNvSpPr txBox="1"/>
          <p:nvPr/>
        </p:nvSpPr>
        <p:spPr>
          <a:xfrm>
            <a:off x="510362" y="3400746"/>
            <a:ext cx="6067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Les résultats trouvés sont en cohérence avec les résultats trouvés dans l’article étudié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3037448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DC4C24-C739-4EC0-B88E-9E5447E541E8}"/>
              </a:ext>
            </a:extLst>
          </p:cNvPr>
          <p:cNvSpPr/>
          <p:nvPr/>
        </p:nvSpPr>
        <p:spPr>
          <a:xfrm>
            <a:off x="-77150" y="1677562"/>
            <a:ext cx="1870508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ROC Curve: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2C6403A-2469-49CD-92F7-C1837ED39576}"/>
              </a:ext>
            </a:extLst>
          </p:cNvPr>
          <p:cNvSpPr txBox="1"/>
          <p:nvPr/>
        </p:nvSpPr>
        <p:spPr>
          <a:xfrm>
            <a:off x="6875722" y="344948"/>
            <a:ext cx="23391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La valeur AUC comprise entre 0 et 1 indique la précision du modèle sur la base testée. Plus AUC est proche de 1 plus notre modèle est performant</a:t>
            </a:r>
            <a:endParaRPr lang="en" sz="18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5ED8057-58A3-415B-B33C-3BB98600E4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12" t="23291" r="52636" b="6012"/>
          <a:stretch/>
        </p:blipFill>
        <p:spPr>
          <a:xfrm>
            <a:off x="1683077" y="16751"/>
            <a:ext cx="5266660" cy="512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8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>
            <a:off x="636182" y="1518157"/>
            <a:ext cx="7501270" cy="18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dirty="0" err="1"/>
              <a:t>Samples</a:t>
            </a:r>
            <a:r>
              <a:rPr lang="fr-FR" dirty="0"/>
              <a:t> of all </a:t>
            </a:r>
            <a:r>
              <a:rPr lang="fr-FR" dirty="0" err="1"/>
              <a:t>Databases</a:t>
            </a:r>
            <a:endParaRPr dirty="0"/>
          </a:p>
        </p:txBody>
      </p:sp>
      <p:sp>
        <p:nvSpPr>
          <p:cNvPr id="108" name="Google Shape;108;p18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fr"/>
              <a:t>16</a:t>
            </a:fld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340B700-213B-40EB-A95C-DCD4DE0377AE}"/>
              </a:ext>
            </a:extLst>
          </p:cNvPr>
          <p:cNvSpPr txBox="1"/>
          <p:nvPr/>
        </p:nvSpPr>
        <p:spPr>
          <a:xfrm>
            <a:off x="7081284" y="196801"/>
            <a:ext cx="1842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Mardi 26 Mai 2020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390467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BB86CF2-9049-400E-A7A0-B7E2DE134C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57" t="35005" r="34806" b="40327"/>
          <a:stretch/>
        </p:blipFill>
        <p:spPr>
          <a:xfrm>
            <a:off x="4862624" y="636187"/>
            <a:ext cx="3551274" cy="126881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E0272F8-1983-4967-B352-904EC8AED1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054" t="34453" r="47365" b="47494"/>
          <a:stretch/>
        </p:blipFill>
        <p:spPr>
          <a:xfrm>
            <a:off x="226827" y="536076"/>
            <a:ext cx="3448443" cy="136892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CEEFFD4-2A9D-47D1-84D4-FEBE4F5490D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450" t="33489" r="38992" b="44461"/>
          <a:stretch/>
        </p:blipFill>
        <p:spPr>
          <a:xfrm>
            <a:off x="244551" y="2383826"/>
            <a:ext cx="3593438" cy="136892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7F1CE03-272B-46CB-AF41-FFD22101BA1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294" t="52081" r="36474" b="24650"/>
          <a:stretch/>
        </p:blipFill>
        <p:spPr>
          <a:xfrm>
            <a:off x="4430048" y="2383343"/>
            <a:ext cx="3686137" cy="136941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0E51EB-C770-4447-9A1E-956B618E67D5}"/>
              </a:ext>
            </a:extLst>
          </p:cNvPr>
          <p:cNvSpPr/>
          <p:nvPr/>
        </p:nvSpPr>
        <p:spPr>
          <a:xfrm>
            <a:off x="1401057" y="1856997"/>
            <a:ext cx="109998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sz="2000" b="1" cap="none" spc="0" dirty="0">
                <a:ln/>
                <a:solidFill>
                  <a:schemeClr val="accent4"/>
                </a:solidFill>
                <a:effectLst/>
              </a:rPr>
              <a:t>CEDAR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5789BA-4215-4FDA-83AE-03BB76FDB5FF}"/>
              </a:ext>
            </a:extLst>
          </p:cNvPr>
          <p:cNvSpPr/>
          <p:nvPr/>
        </p:nvSpPr>
        <p:spPr>
          <a:xfrm>
            <a:off x="4794441" y="3752272"/>
            <a:ext cx="246574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sz="2000" b="1" cap="none" spc="0" dirty="0">
                <a:ln/>
                <a:solidFill>
                  <a:schemeClr val="accent4"/>
                </a:solidFill>
                <a:effectLst/>
              </a:rPr>
              <a:t>BHSig</a:t>
            </a:r>
            <a:r>
              <a:rPr lang="fr-FR" sz="2000" b="1" dirty="0">
                <a:ln/>
                <a:solidFill>
                  <a:schemeClr val="accent4"/>
                </a:solidFill>
              </a:rPr>
              <a:t>260: Bengali</a:t>
            </a:r>
            <a:endParaRPr lang="fr-FR" sz="20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8253A2-3441-4E7A-A4B7-35D2C815F922}"/>
              </a:ext>
            </a:extLst>
          </p:cNvPr>
          <p:cNvSpPr/>
          <p:nvPr/>
        </p:nvSpPr>
        <p:spPr>
          <a:xfrm>
            <a:off x="5762298" y="1983716"/>
            <a:ext cx="134043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sz="2000" b="1" cap="none" spc="0" dirty="0">
                <a:ln/>
                <a:solidFill>
                  <a:schemeClr val="accent4"/>
                </a:solidFill>
                <a:effectLst/>
              </a:rPr>
              <a:t>GPDS300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CE1587-B713-49F8-BA6B-E299E954E4E5}"/>
              </a:ext>
            </a:extLst>
          </p:cNvPr>
          <p:cNvSpPr/>
          <p:nvPr/>
        </p:nvSpPr>
        <p:spPr>
          <a:xfrm>
            <a:off x="936286" y="3752755"/>
            <a:ext cx="218040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sz="2000" b="1" cap="none" spc="0" dirty="0">
                <a:ln/>
                <a:solidFill>
                  <a:schemeClr val="accent4"/>
                </a:solidFill>
                <a:effectLst/>
              </a:rPr>
              <a:t>BHSig260: Hindi</a:t>
            </a:r>
          </a:p>
        </p:txBody>
      </p:sp>
    </p:spTree>
    <p:extLst>
      <p:ext uri="{BB962C8B-B14F-4D97-AF65-F5344CB8AC3E}">
        <p14:creationId xmlns:p14="http://schemas.microsoft.com/office/powerpoint/2010/main" val="2607697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>
            <a:off x="636182" y="1518157"/>
            <a:ext cx="7501270" cy="18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dirty="0" err="1"/>
              <a:t>Recap</a:t>
            </a:r>
            <a:r>
              <a:rPr lang="fr-FR" dirty="0"/>
              <a:t> of </a:t>
            </a:r>
            <a:r>
              <a:rPr lang="fr-FR" dirty="0" err="1"/>
              <a:t>results</a:t>
            </a:r>
            <a:r>
              <a:rPr lang="fr-FR" dirty="0"/>
              <a:t> </a:t>
            </a:r>
            <a:r>
              <a:rPr lang="fr-FR" dirty="0" err="1"/>
              <a:t>obtained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training on BHSig260: Hindi </a:t>
            </a:r>
            <a:endParaRPr dirty="0"/>
          </a:p>
        </p:txBody>
      </p:sp>
      <p:sp>
        <p:nvSpPr>
          <p:cNvPr id="108" name="Google Shape;108;p18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fr"/>
              <a:t>18</a:t>
            </a:fld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340B700-213B-40EB-A95C-DCD4DE0377AE}"/>
              </a:ext>
            </a:extLst>
          </p:cNvPr>
          <p:cNvSpPr txBox="1"/>
          <p:nvPr/>
        </p:nvSpPr>
        <p:spPr>
          <a:xfrm>
            <a:off x="7081284" y="196801"/>
            <a:ext cx="1842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Mardi 26 Mai 2020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81223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1EB1C12-846B-462C-B206-5168CE5533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98" t="23291" r="35815" b="6977"/>
          <a:stretch/>
        </p:blipFill>
        <p:spPr>
          <a:xfrm>
            <a:off x="1492101" y="1054448"/>
            <a:ext cx="5971954" cy="4089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5FD533-EEAA-4927-B564-483E2BE6A6CD}"/>
              </a:ext>
            </a:extLst>
          </p:cNvPr>
          <p:cNvSpPr/>
          <p:nvPr/>
        </p:nvSpPr>
        <p:spPr>
          <a:xfrm>
            <a:off x="2339154" y="167894"/>
            <a:ext cx="44656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/>
              <a:t>Nous remarquons que durant l’entrainement, la « </a:t>
            </a:r>
            <a:r>
              <a:rPr lang="fr-FR" sz="1200" dirty="0" err="1"/>
              <a:t>loss</a:t>
            </a:r>
            <a:r>
              <a:rPr lang="fr-FR" sz="1200" dirty="0"/>
              <a:t> </a:t>
            </a:r>
            <a:r>
              <a:rPr lang="fr-FR" sz="1200" dirty="0" err="1"/>
              <a:t>function</a:t>
            </a:r>
            <a:r>
              <a:rPr lang="fr-FR" sz="1200" dirty="0"/>
              <a:t> » continue de diminuer pour chaque époque mais la « validation </a:t>
            </a:r>
            <a:r>
              <a:rPr lang="fr-FR" sz="1200" dirty="0" err="1"/>
              <a:t>accuracy</a:t>
            </a:r>
            <a:r>
              <a:rPr lang="fr-FR" sz="1200" dirty="0"/>
              <a:t> » atteint un pic pour la cinquième époque puis oscille entre des valeurs inférieures au pic.</a:t>
            </a:r>
            <a:endParaRPr lang="en" sz="1200" dirty="0"/>
          </a:p>
        </p:txBody>
      </p:sp>
    </p:spTree>
    <p:extLst>
      <p:ext uri="{BB962C8B-B14F-4D97-AF65-F5344CB8AC3E}">
        <p14:creationId xmlns:p14="http://schemas.microsoft.com/office/powerpoint/2010/main" val="2494258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>
            <a:off x="636182" y="1518157"/>
            <a:ext cx="7501270" cy="18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dirty="0" err="1"/>
              <a:t>SigNet</a:t>
            </a:r>
            <a:r>
              <a:rPr lang="fr-FR" dirty="0"/>
              <a:t>: </a:t>
            </a:r>
            <a:r>
              <a:rPr lang="fr-FR" dirty="0" err="1"/>
              <a:t>Convolutional</a:t>
            </a:r>
            <a:r>
              <a:rPr lang="fr-FR" dirty="0"/>
              <a:t> </a:t>
            </a:r>
            <a:r>
              <a:rPr lang="fr-FR" dirty="0" err="1"/>
              <a:t>Siamese</a:t>
            </a:r>
            <a:r>
              <a:rPr lang="fr-FR" dirty="0"/>
              <a:t> Network for Writer </a:t>
            </a:r>
            <a:r>
              <a:rPr lang="fr-FR" dirty="0" err="1"/>
              <a:t>Independant</a:t>
            </a:r>
            <a:r>
              <a:rPr lang="fr-FR" dirty="0"/>
              <a:t> Offline Signature </a:t>
            </a:r>
            <a:r>
              <a:rPr lang="fr-FR" dirty="0" err="1"/>
              <a:t>Verification</a:t>
            </a:r>
            <a:endParaRPr dirty="0"/>
          </a:p>
        </p:txBody>
      </p:sp>
      <p:sp>
        <p:nvSpPr>
          <p:cNvPr id="108" name="Google Shape;108;p18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fr"/>
              <a:t>2</a:t>
            </a:fld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340B700-213B-40EB-A95C-DCD4DE0377AE}"/>
              </a:ext>
            </a:extLst>
          </p:cNvPr>
          <p:cNvSpPr txBox="1"/>
          <p:nvPr/>
        </p:nvSpPr>
        <p:spPr>
          <a:xfrm>
            <a:off x="7081284" y="196801"/>
            <a:ext cx="1842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Mardi 05 Mai 2020</a:t>
            </a:r>
            <a:endParaRPr lang="e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9288C7E1-E11B-45E1-945E-B83CB5F42D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31011"/>
              </p:ext>
            </p:extLst>
          </p:nvPr>
        </p:nvGraphicFramePr>
        <p:xfrm>
          <a:off x="425302" y="1610095"/>
          <a:ext cx="7123815" cy="2148840"/>
        </p:xfrm>
        <a:graphic>
          <a:graphicData uri="http://schemas.openxmlformats.org/drawingml/2006/table">
            <a:tbl>
              <a:tblPr firstRow="1" bandRow="1">
                <a:tableStyleId>{99EFD30F-3D40-43CC-81B6-6FAB54DBE4E1}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488268486"/>
                    </a:ext>
                  </a:extLst>
                </a:gridCol>
                <a:gridCol w="1325526">
                  <a:extLst>
                    <a:ext uri="{9D8B030D-6E8A-4147-A177-3AD203B41FA5}">
                      <a16:colId xmlns:a16="http://schemas.microsoft.com/office/drawing/2014/main" val="992984628"/>
                    </a:ext>
                  </a:extLst>
                </a:gridCol>
                <a:gridCol w="1424763">
                  <a:extLst>
                    <a:ext uri="{9D8B030D-6E8A-4147-A177-3AD203B41FA5}">
                      <a16:colId xmlns:a16="http://schemas.microsoft.com/office/drawing/2014/main" val="909640113"/>
                    </a:ext>
                  </a:extLst>
                </a:gridCol>
                <a:gridCol w="1424763">
                  <a:extLst>
                    <a:ext uri="{9D8B030D-6E8A-4147-A177-3AD203B41FA5}">
                      <a16:colId xmlns:a16="http://schemas.microsoft.com/office/drawing/2014/main" val="3828109650"/>
                    </a:ext>
                  </a:extLst>
                </a:gridCol>
                <a:gridCol w="1424763">
                  <a:extLst>
                    <a:ext uri="{9D8B030D-6E8A-4147-A177-3AD203B41FA5}">
                      <a16:colId xmlns:a16="http://schemas.microsoft.com/office/drawing/2014/main" val="7931797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Accuracy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Threshold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True</a:t>
                      </a:r>
                      <a:r>
                        <a:rPr lang="fr-FR" dirty="0"/>
                        <a:t> positive rate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True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negative</a:t>
                      </a:r>
                      <a:r>
                        <a:rPr lang="fr-FR" dirty="0"/>
                        <a:t> rate</a:t>
                      </a:r>
                      <a:endParaRPr lang="e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829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BHSig260: Hindi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80, 68%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0,59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86,12%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75,25%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907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BHSig260: Bengali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59,66%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0,55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75%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44,33%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490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GPDS960bw300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53,53%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0,46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75,70%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31,37%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305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CEDAR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64%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0,01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88,63%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40,52%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27677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CF1D1BD-B8E2-4BA5-89FC-DE48347A4555}"/>
              </a:ext>
            </a:extLst>
          </p:cNvPr>
          <p:cNvSpPr/>
          <p:nvPr/>
        </p:nvSpPr>
        <p:spPr>
          <a:xfrm>
            <a:off x="2861071" y="102359"/>
            <a:ext cx="3918060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Training </a:t>
            </a:r>
            <a:r>
              <a:rPr lang="fr-FR" sz="3200" b="1" cap="none" spc="0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DataBase</a:t>
            </a:r>
            <a:r>
              <a:rPr lang="fr-FR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:</a:t>
            </a:r>
          </a:p>
          <a:p>
            <a:pPr algn="ctr"/>
            <a:r>
              <a:rPr lang="fr-FR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BHSig260: Hindi</a:t>
            </a:r>
          </a:p>
        </p:txBody>
      </p:sp>
    </p:spTree>
    <p:extLst>
      <p:ext uri="{BB962C8B-B14F-4D97-AF65-F5344CB8AC3E}">
        <p14:creationId xmlns:p14="http://schemas.microsoft.com/office/powerpoint/2010/main" val="3987210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B198FAA-7AF6-4CEA-8E05-0B3CFF5CCC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24" t="33350" r="66899" b="33574"/>
          <a:stretch/>
        </p:blipFill>
        <p:spPr>
          <a:xfrm>
            <a:off x="467829" y="439478"/>
            <a:ext cx="3091795" cy="213227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D210232-292B-468B-A819-2525296855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90" t="41619" r="66511" b="25995"/>
          <a:stretch/>
        </p:blipFill>
        <p:spPr>
          <a:xfrm>
            <a:off x="4536556" y="311322"/>
            <a:ext cx="3600893" cy="243864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5CC90A9-73A9-4224-8F74-A44BF91518B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977" t="34729" r="67132" b="32609"/>
          <a:stretch/>
        </p:blipFill>
        <p:spPr>
          <a:xfrm>
            <a:off x="467829" y="2749968"/>
            <a:ext cx="3012562" cy="213765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67A53B9-9B86-445F-ABED-8AF6C505B55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752" t="39552" r="66977" b="27786"/>
          <a:stretch/>
        </p:blipFill>
        <p:spPr>
          <a:xfrm>
            <a:off x="4777561" y="2771800"/>
            <a:ext cx="3118885" cy="226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08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DC4C24-C739-4EC0-B88E-9E5447E541E8}"/>
              </a:ext>
            </a:extLst>
          </p:cNvPr>
          <p:cNvSpPr/>
          <p:nvPr/>
        </p:nvSpPr>
        <p:spPr>
          <a:xfrm>
            <a:off x="-77150" y="1677562"/>
            <a:ext cx="1870508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ROC Curve: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2C6403A-2469-49CD-92F7-C1837ED39576}"/>
              </a:ext>
            </a:extLst>
          </p:cNvPr>
          <p:cNvSpPr txBox="1"/>
          <p:nvPr/>
        </p:nvSpPr>
        <p:spPr>
          <a:xfrm>
            <a:off x="6875722" y="344948"/>
            <a:ext cx="23391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La valeur AUC comprise entre 0 et 1 indique la précision du modèle sur la base testée. Plus AUC est proche de 1 plus notre modèle est performant</a:t>
            </a:r>
            <a:endParaRPr lang="en" sz="18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5ED8057-58A3-415B-B33C-3BB98600E4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12" t="23291" r="52636" b="6012"/>
          <a:stretch/>
        </p:blipFill>
        <p:spPr>
          <a:xfrm>
            <a:off x="1683077" y="16751"/>
            <a:ext cx="5266660" cy="512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0070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>
            <a:off x="636182" y="1518157"/>
            <a:ext cx="7501270" cy="18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dirty="0" err="1"/>
              <a:t>Recap</a:t>
            </a:r>
            <a:r>
              <a:rPr lang="fr-FR" dirty="0"/>
              <a:t> of </a:t>
            </a:r>
            <a:r>
              <a:rPr lang="fr-FR" dirty="0" err="1"/>
              <a:t>results</a:t>
            </a:r>
            <a:r>
              <a:rPr lang="fr-FR" dirty="0"/>
              <a:t> </a:t>
            </a:r>
            <a:r>
              <a:rPr lang="fr-FR" dirty="0" err="1"/>
              <a:t>obtained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training on CEDAR</a:t>
            </a:r>
            <a:endParaRPr dirty="0"/>
          </a:p>
        </p:txBody>
      </p:sp>
      <p:sp>
        <p:nvSpPr>
          <p:cNvPr id="108" name="Google Shape;108;p18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fr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5201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4DB4AE50-71DB-40D2-9CCF-B7D9D4B8A6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09" t="20396" r="16745" b="10284"/>
          <a:stretch/>
        </p:blipFill>
        <p:spPr>
          <a:xfrm>
            <a:off x="1304260" y="317057"/>
            <a:ext cx="6840279" cy="450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2595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9288C7E1-E11B-45E1-945E-B83CB5F42D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4852423"/>
              </p:ext>
            </p:extLst>
          </p:nvPr>
        </p:nvGraphicFramePr>
        <p:xfrm>
          <a:off x="446567" y="1581741"/>
          <a:ext cx="7123815" cy="2148840"/>
        </p:xfrm>
        <a:graphic>
          <a:graphicData uri="http://schemas.openxmlformats.org/drawingml/2006/table">
            <a:tbl>
              <a:tblPr firstRow="1" bandRow="1">
                <a:tableStyleId>{99EFD30F-3D40-43CC-81B6-6FAB54DBE4E1}</a:tableStyleId>
              </a:tblPr>
              <a:tblGrid>
                <a:gridCol w="1552354">
                  <a:extLst>
                    <a:ext uri="{9D8B030D-6E8A-4147-A177-3AD203B41FA5}">
                      <a16:colId xmlns:a16="http://schemas.microsoft.com/office/drawing/2014/main" val="3488268486"/>
                    </a:ext>
                  </a:extLst>
                </a:gridCol>
                <a:gridCol w="1297172">
                  <a:extLst>
                    <a:ext uri="{9D8B030D-6E8A-4147-A177-3AD203B41FA5}">
                      <a16:colId xmlns:a16="http://schemas.microsoft.com/office/drawing/2014/main" val="992984628"/>
                    </a:ext>
                  </a:extLst>
                </a:gridCol>
                <a:gridCol w="1424763">
                  <a:extLst>
                    <a:ext uri="{9D8B030D-6E8A-4147-A177-3AD203B41FA5}">
                      <a16:colId xmlns:a16="http://schemas.microsoft.com/office/drawing/2014/main" val="909640113"/>
                    </a:ext>
                  </a:extLst>
                </a:gridCol>
                <a:gridCol w="1424763">
                  <a:extLst>
                    <a:ext uri="{9D8B030D-6E8A-4147-A177-3AD203B41FA5}">
                      <a16:colId xmlns:a16="http://schemas.microsoft.com/office/drawing/2014/main" val="3828109650"/>
                    </a:ext>
                  </a:extLst>
                </a:gridCol>
                <a:gridCol w="1424763">
                  <a:extLst>
                    <a:ext uri="{9D8B030D-6E8A-4147-A177-3AD203B41FA5}">
                      <a16:colId xmlns:a16="http://schemas.microsoft.com/office/drawing/2014/main" val="7931797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Accuracy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Threshold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True</a:t>
                      </a:r>
                      <a:r>
                        <a:rPr lang="fr-FR" dirty="0"/>
                        <a:t> positive rate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True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negative</a:t>
                      </a:r>
                      <a:r>
                        <a:rPr lang="fr-FR" dirty="0"/>
                        <a:t> rate</a:t>
                      </a:r>
                      <a:endParaRPr lang="e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829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CEDAR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0,49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907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BHSig260: Hindi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56,54%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3,48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58,79%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54,29%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344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BHSig260: Bengali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59,66%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0,55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75%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44,33%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490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GPDS960bw300</a:t>
                      </a:r>
                      <a:endParaRPr lang="e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51,30%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3,36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49,07%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dirty="0"/>
                        <a:t>53,53%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30523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CF1D1BD-B8E2-4BA5-89FC-DE48347A4555}"/>
              </a:ext>
            </a:extLst>
          </p:cNvPr>
          <p:cNvSpPr/>
          <p:nvPr/>
        </p:nvSpPr>
        <p:spPr>
          <a:xfrm>
            <a:off x="2861070" y="102359"/>
            <a:ext cx="3918060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Training </a:t>
            </a:r>
            <a:r>
              <a:rPr lang="fr-FR" sz="3200" b="1" cap="none" spc="0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DataBase</a:t>
            </a:r>
            <a:r>
              <a:rPr lang="fr-F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:</a:t>
            </a:r>
            <a:endParaRPr lang="fr-FR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ctr"/>
            <a:r>
              <a:rPr lang="fr-FR" sz="3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CEDAR</a:t>
            </a:r>
          </a:p>
        </p:txBody>
      </p:sp>
    </p:spTree>
    <p:extLst>
      <p:ext uri="{BB962C8B-B14F-4D97-AF65-F5344CB8AC3E}">
        <p14:creationId xmlns:p14="http://schemas.microsoft.com/office/powerpoint/2010/main" val="25049287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4D6BD1E9-9975-448F-918C-DF3F3DCC52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79" t="47958" r="48062" b="19380"/>
          <a:stretch/>
        </p:blipFill>
        <p:spPr>
          <a:xfrm>
            <a:off x="5316280" y="2894803"/>
            <a:ext cx="2842437" cy="203522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0245E7AB-68E2-4BF2-8C8F-D2BC8D329E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79" t="47131" r="47907" b="18691"/>
          <a:stretch/>
        </p:blipFill>
        <p:spPr>
          <a:xfrm>
            <a:off x="5160336" y="623777"/>
            <a:ext cx="2899144" cy="21591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F2DE6A0-7E69-47BF-B1E6-5E8681EF77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504" t="37347" r="46434" b="29027"/>
          <a:stretch/>
        </p:blipFill>
        <p:spPr>
          <a:xfrm>
            <a:off x="772633" y="2782900"/>
            <a:ext cx="3211032" cy="216434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FEE8343-9FE0-4C75-BD40-061B64D6B07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969" t="43824" r="47752" b="24203"/>
          <a:stretch/>
        </p:blipFill>
        <p:spPr>
          <a:xfrm>
            <a:off x="774925" y="623777"/>
            <a:ext cx="3055088" cy="20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7270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1"/>
          <p:cNvSpPr txBox="1">
            <a:spLocks noGrp="1"/>
          </p:cNvSpPr>
          <p:nvPr>
            <p:ph type="ctrTitle" idx="4294967295"/>
          </p:nvPr>
        </p:nvSpPr>
        <p:spPr>
          <a:xfrm>
            <a:off x="891362" y="2710238"/>
            <a:ext cx="6565605" cy="7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</a:pPr>
            <a:r>
              <a:rPr lang="fr-FR" sz="6000" b="1" i="0" u="none" strike="noStrike" cap="none" dirty="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Merci pour votre attention</a:t>
            </a:r>
            <a:r>
              <a:rPr lang="fr" sz="6000" b="1" i="0" u="none" strike="noStrike" cap="none" dirty="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!</a:t>
            </a:r>
            <a:endParaRPr sz="6000" b="1" i="0" u="none" strike="noStrike" cap="none" dirty="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8" name="Google Shape;308;p41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fr"/>
              <a:t>27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07673765-35BB-4809-9211-6CA2FF57FA69}"/>
              </a:ext>
            </a:extLst>
          </p:cNvPr>
          <p:cNvSpPr txBox="1"/>
          <p:nvPr/>
        </p:nvSpPr>
        <p:spPr>
          <a:xfrm>
            <a:off x="1020725" y="1898011"/>
            <a:ext cx="60676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Ces diapos présentent les résultats principaux de l’entrainement sur la base BHSig260: Hindi et le test sur GPDS960bw300 et BHSig260: Hindi + Bengali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1045865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C3395C4B-DAE8-4075-A541-AD702EAB8E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34" r="46977" b="16900"/>
          <a:stretch/>
        </p:blipFill>
        <p:spPr>
          <a:xfrm>
            <a:off x="1566530" y="909129"/>
            <a:ext cx="6379535" cy="423437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63AD4A6-82CC-40FE-88C9-0D6BE101F7D7}"/>
              </a:ext>
            </a:extLst>
          </p:cNvPr>
          <p:cNvSpPr txBox="1"/>
          <p:nvPr/>
        </p:nvSpPr>
        <p:spPr>
          <a:xfrm>
            <a:off x="2197395" y="189714"/>
            <a:ext cx="6067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Charger les images de BHSig260/Hindi et vérifier qu’on a bien 160 personnes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3658004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3A427218-E058-4A2E-91A6-FC8759010482}"/>
              </a:ext>
            </a:extLst>
          </p:cNvPr>
          <p:cNvSpPr txBox="1"/>
          <p:nvPr/>
        </p:nvSpPr>
        <p:spPr>
          <a:xfrm>
            <a:off x="1538176" y="565398"/>
            <a:ext cx="6067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Vérifier qu’on a bien 24 signatures « </a:t>
            </a:r>
            <a:r>
              <a:rPr lang="fr-FR" dirty="0" err="1"/>
              <a:t>genuine</a:t>
            </a:r>
            <a:r>
              <a:rPr lang="fr-FR" dirty="0"/>
              <a:t> » et 30 signature « </a:t>
            </a:r>
            <a:r>
              <a:rPr lang="fr-FR" dirty="0" err="1"/>
              <a:t>forged</a:t>
            </a:r>
            <a:r>
              <a:rPr lang="fr-FR" dirty="0"/>
              <a:t> » pour chaque personne</a:t>
            </a:r>
            <a:endParaRPr lang="en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CE0C79B-49C6-4C90-B1C6-03412A75D0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0" t="23703" r="31008" b="41469"/>
          <a:stretch/>
        </p:blipFill>
        <p:spPr>
          <a:xfrm>
            <a:off x="754747" y="1088618"/>
            <a:ext cx="7634504" cy="229663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BE3A523-496B-42E2-ACA2-9F1E22ADC2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0" t="58800" r="31008" b="33729"/>
          <a:stretch/>
        </p:blipFill>
        <p:spPr>
          <a:xfrm>
            <a:off x="0" y="4201293"/>
            <a:ext cx="9021370" cy="58213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4EF7CF6-ED69-4305-8159-2C155511EAD2}"/>
              </a:ext>
            </a:extLst>
          </p:cNvPr>
          <p:cNvSpPr txBox="1"/>
          <p:nvPr/>
        </p:nvSpPr>
        <p:spPr>
          <a:xfrm>
            <a:off x="832883" y="3531662"/>
            <a:ext cx="6067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Spécifier la partition de base de données ( 120 personnes pour l’entrainement, 20 pour la validation et 20 pour le test)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131732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5D92230D-B0A9-40E0-B550-AB535A75CCE3}"/>
              </a:ext>
            </a:extLst>
          </p:cNvPr>
          <p:cNvSpPr txBox="1"/>
          <p:nvPr/>
        </p:nvSpPr>
        <p:spPr>
          <a:xfrm>
            <a:off x="1417673" y="110435"/>
            <a:ext cx="6067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Visualisation de quelques échantillons:</a:t>
            </a:r>
            <a:endParaRPr lang="en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761DCB6-3D9F-4060-A673-D29D5D7A4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351" r="38294" b="17725"/>
          <a:stretch/>
        </p:blipFill>
        <p:spPr>
          <a:xfrm>
            <a:off x="256799" y="815162"/>
            <a:ext cx="8630402" cy="384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93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027FA23-23ED-4D79-AA8F-57D169CCE2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84" t="23291" r="22015" b="62790"/>
          <a:stretch/>
        </p:blipFill>
        <p:spPr>
          <a:xfrm>
            <a:off x="177112" y="1928037"/>
            <a:ext cx="8789776" cy="114698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59E4BB-1A3A-4F40-A5A7-5E63B4F39260}"/>
              </a:ext>
            </a:extLst>
          </p:cNvPr>
          <p:cNvSpPr/>
          <p:nvPr/>
        </p:nvSpPr>
        <p:spPr>
          <a:xfrm>
            <a:off x="3687630" y="23859"/>
            <a:ext cx="351250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4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Loss</a:t>
            </a:r>
            <a:r>
              <a:rPr lang="fr-FR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FR" sz="44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function</a:t>
            </a:r>
            <a:endParaRPr lang="fr-FR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696C7E-49E8-4FF1-BFF1-3A610F368EBE}"/>
              </a:ext>
            </a:extLst>
          </p:cNvPr>
          <p:cNvSpPr/>
          <p:nvPr/>
        </p:nvSpPr>
        <p:spPr>
          <a:xfrm>
            <a:off x="1988288" y="1288018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fr-FR" dirty="0"/>
              <a:t>La </a:t>
            </a:r>
            <a:r>
              <a:rPr lang="fr-FR" dirty="0" err="1"/>
              <a:t>loss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est la </a:t>
            </a:r>
            <a:r>
              <a:rPr lang="fr-FR" dirty="0" err="1"/>
              <a:t>contrasive</a:t>
            </a:r>
            <a:r>
              <a:rPr lang="fr-FR" dirty="0"/>
              <a:t> </a:t>
            </a:r>
            <a:r>
              <a:rPr lang="fr-FR" dirty="0" err="1"/>
              <a:t>loss</a:t>
            </a:r>
            <a:r>
              <a:rPr lang="fr-FR" dirty="0"/>
              <a:t>: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64902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18D48A9-4DC9-4480-92E5-49F6796B92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29" t="11025" r="19457" b="19931"/>
          <a:stretch/>
        </p:blipFill>
        <p:spPr>
          <a:xfrm>
            <a:off x="1853609" y="793300"/>
            <a:ext cx="7024576" cy="43502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5881D35-2A31-4CB4-BCA7-672B3EA1D771}"/>
              </a:ext>
            </a:extLst>
          </p:cNvPr>
          <p:cNvSpPr/>
          <p:nvPr/>
        </p:nvSpPr>
        <p:spPr>
          <a:xfrm>
            <a:off x="2873650" y="0"/>
            <a:ext cx="482856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Model architecture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4D17F27-BB1D-4CEC-9C29-BD1FC666F4A0}"/>
              </a:ext>
            </a:extLst>
          </p:cNvPr>
          <p:cNvSpPr/>
          <p:nvPr/>
        </p:nvSpPr>
        <p:spPr>
          <a:xfrm>
            <a:off x="187842" y="2280391"/>
            <a:ext cx="19670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dirty="0"/>
              <a:t>Architecture conforme à celle présentée dans l’article étudié (diapo suivant)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066588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449A9D-6B8A-42A0-AE70-E4CEA60AED40}"/>
              </a:ext>
            </a:extLst>
          </p:cNvPr>
          <p:cNvSpPr/>
          <p:nvPr/>
        </p:nvSpPr>
        <p:spPr>
          <a:xfrm>
            <a:off x="2448503" y="23859"/>
            <a:ext cx="599074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Architecture du modèle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B775762-B8A6-47BB-83D7-479EFCDFE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25" y="0"/>
            <a:ext cx="7897349" cy="51435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B6FB2375-BBA9-4B04-B55E-E5C73C62B3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272" t="522" r="56593" b="96373"/>
          <a:stretch/>
        </p:blipFill>
        <p:spPr>
          <a:xfrm>
            <a:off x="874485" y="435429"/>
            <a:ext cx="326571" cy="15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88233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olse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906</TotalTime>
  <Words>713</Words>
  <Application>Microsoft Office PowerPoint</Application>
  <PresentationFormat>Affichage à l'écran (16:9)</PresentationFormat>
  <Paragraphs>111</Paragraphs>
  <Slides>27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27</vt:i4>
      </vt:variant>
    </vt:vector>
  </HeadingPairs>
  <TitlesOfParts>
    <vt:vector size="32" baseType="lpstr">
      <vt:lpstr>Arial</vt:lpstr>
      <vt:lpstr>Roboto Condensed</vt:lpstr>
      <vt:lpstr>Oswald</vt:lpstr>
      <vt:lpstr>Simple Light</vt:lpstr>
      <vt:lpstr>Wolsey template</vt:lpstr>
      <vt:lpstr>Offline Signature Verification with Convolutional Neural Networks</vt:lpstr>
      <vt:lpstr>SigNet: Convolutional Siamese Network for Writer Independant Offline Signature Verification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Samples of all Databases</vt:lpstr>
      <vt:lpstr>Présentation PowerPoint</vt:lpstr>
      <vt:lpstr>Recap of results obtained after training on BHSig260: Hindi </vt:lpstr>
      <vt:lpstr>Présentation PowerPoint</vt:lpstr>
      <vt:lpstr>Présentation PowerPoint</vt:lpstr>
      <vt:lpstr>Présentation PowerPoint</vt:lpstr>
      <vt:lpstr>Présentation PowerPoint</vt:lpstr>
      <vt:lpstr>Recap of results obtained after training on CEDAR</vt:lpstr>
      <vt:lpstr>Présentation PowerPoint</vt:lpstr>
      <vt:lpstr>Présentation PowerPoint</vt:lpstr>
      <vt:lpstr>Présentation PowerPoint</vt:lpstr>
      <vt:lpstr>Merci pour votre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Offline Signature Verification with Convolutional Neural Networks</dc:title>
  <cp:lastModifiedBy>MarWen Kachouri</cp:lastModifiedBy>
  <cp:revision>43</cp:revision>
  <dcterms:modified xsi:type="dcterms:W3CDTF">2020-05-26T21:57:34Z</dcterms:modified>
</cp:coreProperties>
</file>